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48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923544-E30C-45E1-87DD-FF031C754770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F87A0B-72EC-4CC1-988D-ACDA2E0AF97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7851648" cy="1828800"/>
          </a:xfrm>
        </p:spPr>
        <p:txBody>
          <a:bodyPr/>
          <a:lstStyle/>
          <a:p>
            <a:r>
              <a:rPr lang="en-US" dirty="0" smtClean="0"/>
              <a:t>Subject of a Sentence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 </a:t>
            </a:r>
            <a:r>
              <a:rPr lang="en-US" dirty="0"/>
              <a:t>thief disguised as a security guard duped the unsuspecting staff of a top </a:t>
            </a:r>
            <a:r>
              <a:rPr lang="en-US" dirty="0" smtClean="0"/>
              <a:t>Italian </a:t>
            </a:r>
            <a:r>
              <a:rPr lang="en-US" dirty="0"/>
              <a:t>art gallery into giving him more than </a:t>
            </a:r>
            <a:r>
              <a:rPr lang="en-US" dirty="0" smtClean="0"/>
              <a:t>200,000 Euros.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รูปของประธานในประโยคภาษาไทย</a:t>
            </a:r>
            <a:r>
              <a:rPr lang="th-TH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1</a:t>
            </a:r>
            <a:r>
              <a:rPr lang="th-TH" dirty="0"/>
              <a:t>. </a:t>
            </a:r>
            <a:r>
              <a:rPr lang="th-TH" b="1" dirty="0"/>
              <a:t>คำนาม</a:t>
            </a:r>
            <a:r>
              <a:rPr lang="th-TH" dirty="0"/>
              <a:t> เช่น </a:t>
            </a:r>
            <a:r>
              <a:rPr lang="th-TH" b="1" i="1" dirty="0"/>
              <a:t>นักปราชญ์</a:t>
            </a:r>
            <a:r>
              <a:rPr lang="th-TH" i="1" dirty="0"/>
              <a:t> (ประธาน) มี(กริยา) ความรู้ลึกกว้างไกล แต่ต้องรู้จักใช้ความรู้นั้นให้เป็นประโยชน์</a:t>
            </a:r>
            <a:endParaRPr lang="en-US" dirty="0"/>
          </a:p>
          <a:p>
            <a:pPr>
              <a:buNone/>
            </a:pPr>
            <a:r>
              <a:rPr lang="th-TH" dirty="0"/>
              <a:t>	2. </a:t>
            </a:r>
            <a:r>
              <a:rPr lang="th-TH" b="1" dirty="0"/>
              <a:t>คำสรรพนาม</a:t>
            </a:r>
            <a:r>
              <a:rPr lang="th-TH" dirty="0"/>
              <a:t> เช่น </a:t>
            </a:r>
            <a:r>
              <a:rPr lang="th-TH" b="1" i="1" dirty="0"/>
              <a:t>เธอ</a:t>
            </a:r>
            <a:r>
              <a:rPr lang="th-TH" i="1" dirty="0"/>
              <a:t> (ประธาน) หัวเราะ (กริยา) เพราะขันในความพยายามของเขาที่คิดจะจีบเธอ</a:t>
            </a:r>
            <a:endParaRPr lang="en-US" dirty="0"/>
          </a:p>
          <a:p>
            <a:pPr>
              <a:buNone/>
            </a:pPr>
            <a:r>
              <a:rPr lang="th-TH" dirty="0"/>
              <a:t>	3. </a:t>
            </a:r>
            <a:r>
              <a:rPr lang="th-TH" b="1" dirty="0"/>
              <a:t>นามวลี</a:t>
            </a:r>
            <a:r>
              <a:rPr lang="th-TH" dirty="0"/>
              <a:t>  (นาม + ส่วนขยาย) เช่น </a:t>
            </a:r>
            <a:r>
              <a:rPr lang="th-TH" i="1" dirty="0"/>
              <a:t>ผู้หญิง (ประธาน) สาวสวยสุดเซ็กซี่คนนั้น (ส่วนขยายประธาน)  เดิน (กริยา) เชิดผ่านหน้าเขาไปโดยมิได้ชายตามองเขาแม้แต่น้อย </a:t>
            </a:r>
            <a:endParaRPr lang="en-US" dirty="0"/>
          </a:p>
          <a:p>
            <a:pPr>
              <a:buNone/>
            </a:pPr>
            <a:r>
              <a:rPr lang="th-TH" dirty="0"/>
              <a:t>	4. </a:t>
            </a:r>
            <a:r>
              <a:rPr lang="th-TH" b="1" dirty="0"/>
              <a:t>นามวลี</a:t>
            </a:r>
            <a:r>
              <a:rPr lang="th-TH" dirty="0"/>
              <a:t>  (นาม + ส่วนขยายที่เป็นอนุประโยค) เช่น  </a:t>
            </a:r>
            <a:r>
              <a:rPr lang="th-TH" i="1" dirty="0"/>
              <a:t>คำกล่อมเด็ก (ประธาน)  ที่ฉันจำมาได้จากแม่ (ส่วนขยายที่เป็นอนุประโยค)  เป็น (กริยา) เรื่องราวเกี่ยวกับวิถีชีวิตความเป็นไปของคนรุ่นเก่า </a:t>
            </a:r>
            <a:endParaRPr lang="en-US" dirty="0"/>
          </a:p>
          <a:p>
            <a:pPr>
              <a:buNone/>
            </a:pPr>
            <a:r>
              <a:rPr lang="th-TH" dirty="0"/>
              <a:t>	5. </a:t>
            </a:r>
            <a:r>
              <a:rPr lang="th-TH" b="1" dirty="0"/>
              <a:t>กริยา </a:t>
            </a:r>
            <a:r>
              <a:rPr lang="th-TH" dirty="0"/>
              <a:t>(</a:t>
            </a:r>
            <a:r>
              <a:rPr lang="en-US" dirty="0"/>
              <a:t>Gerund </a:t>
            </a:r>
            <a:r>
              <a:rPr lang="th-TH" dirty="0"/>
              <a:t>และ </a:t>
            </a:r>
            <a:r>
              <a:rPr lang="en-US" dirty="0"/>
              <a:t>Infinitive)</a:t>
            </a:r>
            <a:r>
              <a:rPr lang="th-TH" dirty="0"/>
              <a:t> ที่แปลงเป็นนามวลี เช่น </a:t>
            </a:r>
            <a:r>
              <a:rPr lang="th-TH" i="1" dirty="0"/>
              <a:t>การจับคางคก (ประธาน) ต้องมือไว (กริยา</a:t>
            </a:r>
            <a:r>
              <a:rPr lang="th-TH" i="1" dirty="0" smtClean="0"/>
              <a:t>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55679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การ</a:t>
            </a:r>
            <a:r>
              <a:rPr lang="th-TH" b="1" dirty="0"/>
              <a:t>หาประธานในประโยคภาษาไทยที่ถูกละไว้ โดย</a:t>
            </a:r>
            <a:r>
              <a:rPr lang="th-TH" b="1" dirty="0" smtClean="0"/>
              <a:t>การอนุมาน</a:t>
            </a:r>
            <a:r>
              <a:rPr lang="th-TH" b="1" dirty="0"/>
              <a:t>เอาจากบริบทหรือ</a:t>
            </a:r>
            <a:r>
              <a:rPr lang="th-TH" b="1" dirty="0" smtClean="0"/>
              <a:t>จากความรู้</a:t>
            </a:r>
            <a:r>
              <a:rPr lang="th-TH" b="1" dirty="0"/>
              <a:t>ทั่วไปของผู้แปล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th-TH" i="1" dirty="0"/>
              <a:t>ซื้อ 1 แถม 1</a:t>
            </a:r>
            <a:endParaRPr lang="en-US" dirty="0"/>
          </a:p>
          <a:p>
            <a:pPr>
              <a:buNone/>
            </a:pPr>
            <a:r>
              <a:rPr lang="th-TH" i="1" dirty="0" smtClean="0"/>
              <a:t>(</a:t>
            </a:r>
            <a:r>
              <a:rPr lang="th-TH" i="1" dirty="0"/>
              <a:t>คุณ)  ซื้อ 1  (เรา)   แถม 1</a:t>
            </a:r>
            <a:endParaRPr lang="en-US" dirty="0"/>
          </a:p>
          <a:p>
            <a:pPr>
              <a:buNone/>
            </a:pPr>
            <a:r>
              <a:rPr lang="th-TH" i="1" dirty="0" smtClean="0"/>
              <a:t>พร้อม</a:t>
            </a:r>
            <a:r>
              <a:rPr lang="th-TH" i="1" dirty="0"/>
              <a:t>ไม่พร้อมก็ต้องทำแล้วล่ะ </a:t>
            </a:r>
            <a:endParaRPr lang="en-US" dirty="0"/>
          </a:p>
          <a:p>
            <a:pPr>
              <a:buNone/>
            </a:pPr>
            <a:r>
              <a:rPr lang="th-TH" i="1" dirty="0" smtClean="0"/>
              <a:t>(</a:t>
            </a:r>
            <a:r>
              <a:rPr lang="th-TH" i="1" dirty="0"/>
              <a:t>เรา)  พร้อม  (เรา) ไม่พร้อม (เรา) ก็ต้องทำแล้วล่ะ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i="1" dirty="0"/>
              <a:t>กินหัวผักกาดแดงจะได้ประโยชน์ อุดมด้วยวิตามินเอ</a:t>
            </a:r>
            <a:endParaRPr lang="en-US" dirty="0"/>
          </a:p>
          <a:p>
            <a:pPr>
              <a:buNone/>
            </a:pPr>
            <a:r>
              <a:rPr lang="th-TH" i="1" dirty="0" smtClean="0"/>
              <a:t>ช่วย</a:t>
            </a:r>
            <a:r>
              <a:rPr lang="th-TH" i="1" dirty="0"/>
              <a:t>ให้มองเห็นในที่มืดได้ดีขึ้น  รสชาติอร่อย รับรองติดใจ</a:t>
            </a:r>
            <a:endParaRPr lang="en-US" dirty="0"/>
          </a:p>
          <a:p>
            <a:pPr>
              <a:buNone/>
            </a:pPr>
            <a:endParaRPr lang="th-TH" i="1" dirty="0" smtClean="0"/>
          </a:p>
          <a:p>
            <a:pPr>
              <a:buNone/>
            </a:pPr>
            <a:r>
              <a:rPr lang="th-TH" i="1" dirty="0" smtClean="0"/>
              <a:t>(</a:t>
            </a:r>
            <a:r>
              <a:rPr lang="th-TH" i="1" dirty="0"/>
              <a:t>คุณ) กินหัวผักกาดแดง  (คุณ) จะได้</a:t>
            </a:r>
            <a:r>
              <a:rPr lang="th-TH" i="1" dirty="0" smtClean="0"/>
              <a:t>ประโยชน์</a:t>
            </a:r>
          </a:p>
          <a:p>
            <a:pPr>
              <a:buNone/>
            </a:pPr>
            <a:r>
              <a:rPr lang="th-TH" i="1" dirty="0" smtClean="0"/>
              <a:t>(หัวผักกาดแดง) อุดมด้วยวิตามินเอ</a:t>
            </a:r>
            <a:endParaRPr lang="en-US" dirty="0" smtClean="0"/>
          </a:p>
          <a:p>
            <a:pPr>
              <a:buNone/>
            </a:pPr>
            <a:r>
              <a:rPr lang="th-TH" i="1" dirty="0" smtClean="0"/>
              <a:t>(</a:t>
            </a:r>
            <a:r>
              <a:rPr lang="th-TH" i="1" dirty="0"/>
              <a:t>วิตามินเอ) ช่วยให้ (คุณ)มองเห็นในที่มืดได้ดีขึ้น </a:t>
            </a:r>
            <a:endParaRPr lang="en-US" dirty="0"/>
          </a:p>
          <a:p>
            <a:pPr>
              <a:buNone/>
            </a:pPr>
            <a:r>
              <a:rPr lang="th-TH" i="1" dirty="0" smtClean="0"/>
              <a:t>(</a:t>
            </a:r>
            <a:r>
              <a:rPr lang="th-TH" i="1" dirty="0"/>
              <a:t>หัวผักกาดแดง) รสชาติอร่อย</a:t>
            </a:r>
            <a:endParaRPr lang="en-US" dirty="0"/>
          </a:p>
          <a:p>
            <a:pPr>
              <a:buNone/>
            </a:pPr>
            <a:r>
              <a:rPr lang="th-TH" i="1" dirty="0" smtClean="0"/>
              <a:t>(</a:t>
            </a:r>
            <a:r>
              <a:rPr lang="th-TH" i="1" dirty="0"/>
              <a:t>เรา) รับรอง</a:t>
            </a:r>
            <a:endParaRPr lang="en-US" dirty="0"/>
          </a:p>
          <a:p>
            <a:pPr>
              <a:buNone/>
            </a:pPr>
            <a:r>
              <a:rPr lang="th-TH" i="1" dirty="0" smtClean="0"/>
              <a:t>(คุณ</a:t>
            </a:r>
            <a:r>
              <a:rPr lang="th-TH" i="1" dirty="0"/>
              <a:t>) ติดใจ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i="1" dirty="0"/>
              <a:t>ลืออาถรรพณ์ต้นไทร ผับ 99 ดับปริศนาแล้ว 8 ศพ สร้างคร่อมตอ </a:t>
            </a:r>
            <a:endParaRPr lang="en-US" dirty="0"/>
          </a:p>
          <a:p>
            <a:pPr>
              <a:buNone/>
            </a:pPr>
            <a:r>
              <a:rPr lang="th-TH" dirty="0" smtClean="0"/>
              <a:t>	</a:t>
            </a:r>
            <a:r>
              <a:rPr lang="en-US" dirty="0" smtClean="0"/>
              <a:t>Get </a:t>
            </a:r>
            <a:r>
              <a:rPr lang="en-US" dirty="0"/>
              <a:t>about a </a:t>
            </a:r>
            <a:r>
              <a:rPr lang="en-US" dirty="0" err="1"/>
              <a:t>rumour</a:t>
            </a:r>
            <a:r>
              <a:rPr lang="en-US" dirty="0"/>
              <a:t> of mystical </a:t>
            </a:r>
            <a:r>
              <a:rPr lang="en-US" dirty="0" err="1"/>
              <a:t>Ficus</a:t>
            </a:r>
            <a:r>
              <a:rPr lang="en-US" dirty="0"/>
              <a:t>. Die eight customers at Pub 99. Build it </a:t>
            </a:r>
            <a:r>
              <a:rPr lang="en-US" dirty="0" smtClean="0"/>
              <a:t>across </a:t>
            </a:r>
            <a:r>
              <a:rPr lang="en-US" dirty="0"/>
              <a:t>stump.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Multiply 3"/>
          <p:cNvSpPr/>
          <p:nvPr/>
        </p:nvSpPr>
        <p:spPr>
          <a:xfrm>
            <a:off x="2123728" y="3212976"/>
            <a:ext cx="1224136" cy="100811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	</a:t>
            </a:r>
            <a:r>
              <a:rPr lang="th-TH" i="1" dirty="0" smtClean="0"/>
              <a:t>(ชาวบ้าน) ลืออาถรรพณ์ต้นไทร (นักเที่ยว)  ผับ 99 ดับปริศนาแล้ว 8 ราย</a:t>
            </a:r>
            <a:r>
              <a:rPr lang="th-TH" dirty="0" smtClean="0"/>
              <a:t> (ผู้สร้าง-ซึ่งไม่รู้ว่าหมายถึงใคร  อาจจะเป็นเจ้าของผับ  หรือผู้รับเหมา)  </a:t>
            </a:r>
            <a:r>
              <a:rPr lang="th-TH" i="1" dirty="0" smtClean="0"/>
              <a:t>สร้างคร่อมตอ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en-US" dirty="0" smtClean="0"/>
              <a:t> </a:t>
            </a:r>
            <a:r>
              <a:rPr lang="en-US" dirty="0"/>
              <a:t>People have heard the </a:t>
            </a:r>
            <a:r>
              <a:rPr lang="en-US" dirty="0" err="1"/>
              <a:t>rumour</a:t>
            </a:r>
            <a:r>
              <a:rPr lang="en-US" dirty="0"/>
              <a:t> about the occult </a:t>
            </a:r>
            <a:r>
              <a:rPr lang="en-US" dirty="0" err="1"/>
              <a:t>ficus</a:t>
            </a:r>
            <a:r>
              <a:rPr lang="en-US" dirty="0"/>
              <a:t>. Eight customers at Pub 99 have died mysteriously. The pub owner built the pub over the stump of the </a:t>
            </a:r>
            <a:r>
              <a:rPr lang="en-US" dirty="0" err="1"/>
              <a:t>ficus</a:t>
            </a:r>
            <a:r>
              <a:rPr lang="en-US" dirty="0"/>
              <a:t> </a:t>
            </a:r>
            <a:r>
              <a:rPr lang="en-US" dirty="0" smtClean="0"/>
              <a:t>tree.</a:t>
            </a:r>
            <a:r>
              <a:rPr lang="th-TH" dirty="0" smtClean="0"/>
              <a:t> หรือ </a:t>
            </a:r>
            <a:r>
              <a:rPr lang="en-US" dirty="0"/>
              <a:t>It is believed that the pub was built over the stump of the </a:t>
            </a:r>
            <a:r>
              <a:rPr lang="en-US" dirty="0" err="1"/>
              <a:t>ficus</a:t>
            </a:r>
            <a:r>
              <a:rPr lang="en-US" dirty="0"/>
              <a:t> tree. </a:t>
            </a:r>
          </a:p>
          <a:p>
            <a:pPr>
              <a:buNone/>
            </a:pPr>
            <a:r>
              <a:rPr lang="th-TH" i="1" dirty="0" smtClean="0"/>
              <a:t>	</a:t>
            </a:r>
            <a:r>
              <a:rPr lang="en-US" dirty="0"/>
              <a:t>Eight customers of Pub 99 built over the stump of the </a:t>
            </a:r>
            <a:r>
              <a:rPr lang="en-US" dirty="0" err="1"/>
              <a:t>ficus</a:t>
            </a:r>
            <a:r>
              <a:rPr lang="en-US" dirty="0"/>
              <a:t> tree have died mysteriously.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7164288" y="5517232"/>
            <a:ext cx="936104" cy="100811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ประธานแท้กับประธานเทียมในประโยคภาษาไทย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b="1" i="1" dirty="0" smtClean="0"/>
              <a:t>	ผม</a:t>
            </a:r>
            <a:r>
              <a:rPr lang="th-TH" i="1" dirty="0"/>
              <a:t>อ่านหนังสือคุณแล้วสองเล่ม  เกลียดมันทั้งสองเล่มเลยล่ะ </a:t>
            </a:r>
            <a:endParaRPr lang="en-US" dirty="0"/>
          </a:p>
          <a:p>
            <a:pPr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I</a:t>
            </a:r>
            <a:r>
              <a:rPr lang="en-US" dirty="0" smtClean="0"/>
              <a:t>’ve </a:t>
            </a:r>
            <a:r>
              <a:rPr lang="en-US" dirty="0"/>
              <a:t>read two of your books, and </a:t>
            </a:r>
            <a:r>
              <a:rPr lang="en-US" b="1" dirty="0"/>
              <a:t>I</a:t>
            </a:r>
            <a:r>
              <a:rPr lang="en-US" dirty="0"/>
              <a:t> hated both of them. </a:t>
            </a:r>
          </a:p>
          <a:p>
            <a:pPr>
              <a:buNone/>
            </a:pPr>
            <a:r>
              <a:rPr lang="th-TH" dirty="0" smtClean="0"/>
              <a:t>	</a:t>
            </a:r>
          </a:p>
          <a:p>
            <a:pPr>
              <a:buNone/>
            </a:pPr>
            <a:r>
              <a:rPr lang="th-TH" i="1" dirty="0"/>
              <a:t>	</a:t>
            </a:r>
            <a:r>
              <a:rPr lang="th-TH" i="1" dirty="0" smtClean="0"/>
              <a:t>เชียงใหม่อยู่สบาย</a:t>
            </a:r>
          </a:p>
          <a:p>
            <a:pPr>
              <a:buNone/>
            </a:pPr>
            <a:r>
              <a:rPr lang="th-TH" i="1" dirty="0"/>
              <a:t>	</a:t>
            </a:r>
            <a:r>
              <a:rPr lang="en-US" dirty="0" err="1" smtClean="0"/>
              <a:t>Chiangmai</a:t>
            </a:r>
            <a:r>
              <a:rPr lang="en-US" dirty="0" smtClean="0"/>
              <a:t> lives comfortably</a:t>
            </a:r>
            <a:r>
              <a:rPr lang="th-TH" dirty="0"/>
              <a:t>.</a:t>
            </a:r>
            <a:endParaRPr lang="th-TH" i="1" dirty="0" smtClean="0"/>
          </a:p>
          <a:p>
            <a:pPr>
              <a:buNone/>
            </a:pPr>
            <a:r>
              <a:rPr lang="th-TH" i="1" dirty="0"/>
              <a:t>	</a:t>
            </a:r>
            <a:r>
              <a:rPr lang="en-US" dirty="0" smtClean="0"/>
              <a:t>Residents </a:t>
            </a:r>
            <a:r>
              <a:rPr lang="en-US" dirty="0"/>
              <a:t>live comfortably in </a:t>
            </a:r>
            <a:r>
              <a:rPr lang="en-US" dirty="0" err="1"/>
              <a:t>Chiangmai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th-TH" dirty="0" smtClean="0"/>
              <a:t>	</a:t>
            </a:r>
            <a:endParaRPr lang="en-US" dirty="0"/>
          </a:p>
          <a:p>
            <a:pPr>
              <a:buNone/>
            </a:pPr>
            <a:r>
              <a:rPr lang="th-TH" i="1" dirty="0" smtClean="0"/>
              <a:t>	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&quot;No&quot; Symbol 3"/>
          <p:cNvSpPr/>
          <p:nvPr/>
        </p:nvSpPr>
        <p:spPr>
          <a:xfrm>
            <a:off x="5148064" y="3429000"/>
            <a:ext cx="792088" cy="86409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miley Face 4"/>
          <p:cNvSpPr/>
          <p:nvPr/>
        </p:nvSpPr>
        <p:spPr>
          <a:xfrm>
            <a:off x="7452320" y="4365104"/>
            <a:ext cx="864096" cy="93610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86808" cy="4205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i="1" dirty="0" smtClean="0"/>
              <a:t>โต๊ะ</a:t>
            </a:r>
            <a:r>
              <a:rPr lang="th-TH" b="1" i="1" dirty="0"/>
              <a:t>นั้น</a:t>
            </a:r>
            <a:r>
              <a:rPr lang="th-TH" i="1" dirty="0" smtClean="0"/>
              <a:t>เมา</a:t>
            </a:r>
            <a:endParaRPr lang="en-US" dirty="0" smtClean="0"/>
          </a:p>
          <a:p>
            <a:pPr>
              <a:buNone/>
            </a:pPr>
            <a:r>
              <a:rPr lang="th-TH" b="1" i="1" dirty="0" smtClean="0"/>
              <a:t>บ้านนั้น</a:t>
            </a:r>
            <a:r>
              <a:rPr lang="th-TH" i="1" dirty="0" smtClean="0"/>
              <a:t>เสียงดัง</a:t>
            </a:r>
            <a:r>
              <a:rPr lang="th-TH" dirty="0"/>
              <a:t>	</a:t>
            </a:r>
            <a:endParaRPr lang="en-US" dirty="0"/>
          </a:p>
          <a:p>
            <a:pPr>
              <a:buNone/>
            </a:pPr>
            <a:r>
              <a:rPr lang="th-TH" b="1" i="1" dirty="0" smtClean="0"/>
              <a:t>แบบทดสอบ</a:t>
            </a:r>
            <a:r>
              <a:rPr lang="th-TH" i="1" dirty="0"/>
              <a:t>ใช้ไม่ได้</a:t>
            </a:r>
            <a:r>
              <a:rPr lang="th-TH" i="1" dirty="0" smtClean="0"/>
              <a:t>ผลดี</a:t>
            </a:r>
            <a:endParaRPr lang="en-US" dirty="0"/>
          </a:p>
          <a:p>
            <a:pPr>
              <a:buNone/>
            </a:pPr>
            <a:r>
              <a:rPr lang="th-TH" b="1" i="1" dirty="0" smtClean="0"/>
              <a:t>การ</a:t>
            </a:r>
            <a:r>
              <a:rPr lang="th-TH" b="1" i="1" dirty="0"/>
              <a:t>สำรวจของสถาบัน</a:t>
            </a:r>
            <a:r>
              <a:rPr lang="th-TH" i="1" dirty="0"/>
              <a:t>...เปิดเผย</a:t>
            </a:r>
            <a:r>
              <a:rPr lang="th-TH" i="1" dirty="0" smtClean="0"/>
              <a:t>ว่า</a:t>
            </a:r>
            <a:endParaRPr lang="en-US" dirty="0"/>
          </a:p>
          <a:p>
            <a:pPr>
              <a:buNone/>
            </a:pPr>
            <a:r>
              <a:rPr lang="th-TH" b="1" i="1" dirty="0" smtClean="0"/>
              <a:t>ข้าว</a:t>
            </a:r>
            <a:r>
              <a:rPr lang="th-TH" b="1" i="1" dirty="0"/>
              <a:t>กล้อง</a:t>
            </a:r>
            <a:r>
              <a:rPr lang="th-TH" i="1" dirty="0"/>
              <a:t>กินดีกว่าข้าว</a:t>
            </a:r>
            <a:r>
              <a:rPr lang="th-TH" i="1" dirty="0" smtClean="0"/>
              <a:t>ขาว</a:t>
            </a:r>
            <a:endParaRPr lang="en-US" dirty="0"/>
          </a:p>
          <a:p>
            <a:pPr>
              <a:buNone/>
            </a:pPr>
            <a:r>
              <a:rPr lang="th-TH" b="1" i="1" dirty="0" smtClean="0"/>
              <a:t>หนังสือ</a:t>
            </a:r>
            <a:r>
              <a:rPr lang="th-TH" i="1" dirty="0"/>
              <a:t>อ่าน</a:t>
            </a:r>
            <a:r>
              <a:rPr lang="th-TH" i="1" dirty="0" smtClean="0"/>
              <a:t>สนุก</a:t>
            </a:r>
            <a:endParaRPr lang="en-US" dirty="0"/>
          </a:p>
          <a:p>
            <a:pPr>
              <a:buNone/>
            </a:pPr>
            <a:r>
              <a:rPr lang="th-TH" b="1" i="1" dirty="0" smtClean="0"/>
              <a:t>เพชร</a:t>
            </a:r>
            <a:r>
              <a:rPr lang="th-TH" b="1" i="1" dirty="0"/>
              <a:t>เม็ดใหญ่</a:t>
            </a:r>
            <a:r>
              <a:rPr lang="th-TH" i="1" dirty="0"/>
              <a:t>ขายยาก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b="1" i="1" dirty="0" smtClean="0"/>
              <a:t>ห้องข้าง ๆ</a:t>
            </a:r>
            <a:r>
              <a:rPr lang="th-TH" i="1" dirty="0" smtClean="0"/>
              <a:t> สอนดี </a:t>
            </a:r>
          </a:p>
          <a:p>
            <a:pPr>
              <a:buNone/>
            </a:pPr>
            <a:r>
              <a:rPr lang="th-TH" b="1" i="1" dirty="0" smtClean="0"/>
              <a:t>เน็ต</a:t>
            </a:r>
            <a:r>
              <a:rPr lang="th-TH" i="1" dirty="0" smtClean="0"/>
              <a:t>ลวงฆ่า </a:t>
            </a:r>
          </a:p>
          <a:p>
            <a:pPr>
              <a:buNone/>
            </a:pPr>
            <a:r>
              <a:rPr lang="th-TH" b="1" i="1" dirty="0" smtClean="0"/>
              <a:t>ข้าว</a:t>
            </a:r>
            <a:r>
              <a:rPr lang="th-TH" i="1" dirty="0" smtClean="0"/>
              <a:t>ขายไม่ได้ราคา</a:t>
            </a:r>
          </a:p>
          <a:p>
            <a:pPr>
              <a:buNone/>
            </a:pPr>
            <a:r>
              <a:rPr lang="th-TH" b="1" i="1" dirty="0" smtClean="0"/>
              <a:t>หนังเรื่องนี้</a:t>
            </a:r>
            <a:r>
              <a:rPr lang="th-TH" i="1" dirty="0" smtClean="0"/>
              <a:t>ฉายเมื่อวาน</a:t>
            </a:r>
          </a:p>
          <a:p>
            <a:pPr>
              <a:buNone/>
            </a:pPr>
            <a:r>
              <a:rPr lang="th-TH" b="1" i="1" dirty="0" smtClean="0"/>
              <a:t>เป็ด</a:t>
            </a:r>
            <a:r>
              <a:rPr lang="th-TH" i="1" dirty="0" smtClean="0"/>
              <a:t>กินมากไม่ดีต่อสุขภาพของคนกิน </a:t>
            </a:r>
          </a:p>
          <a:p>
            <a:pPr>
              <a:buNone/>
            </a:pPr>
            <a:r>
              <a:rPr lang="th-TH" b="1" i="1" dirty="0" smtClean="0"/>
              <a:t>เก้าอี้นวม</a:t>
            </a:r>
            <a:r>
              <a:rPr lang="th-TH" i="1" dirty="0" smtClean="0"/>
              <a:t>นั่งสบาย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วิธีการ</a:t>
            </a:r>
            <a:r>
              <a:rPr lang="th-TH" dirty="0" smtClean="0"/>
              <a:t>แปล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 1.หา</a:t>
            </a:r>
            <a:r>
              <a:rPr lang="th-TH" dirty="0"/>
              <a:t>ประธานแท้ผู้กระทำกริยาในประโยค แล้วจึงแปล เช่น </a:t>
            </a:r>
            <a:endParaRPr lang="en-US" dirty="0"/>
          </a:p>
          <a:p>
            <a:pPr>
              <a:buNone/>
            </a:pPr>
            <a:r>
              <a:rPr lang="th-TH" dirty="0" smtClean="0"/>
              <a:t>ข้าว</a:t>
            </a:r>
            <a:r>
              <a:rPr lang="th-TH" dirty="0"/>
              <a:t>ขายไม่ได้ราคา  (</a:t>
            </a:r>
            <a:r>
              <a:rPr lang="en-US" dirty="0"/>
              <a:t>=</a:t>
            </a:r>
            <a:r>
              <a:rPr lang="th-TH" dirty="0"/>
              <a:t> ชาวนาขายข้าวไม่ได้ราคา) </a:t>
            </a:r>
            <a:endParaRPr lang="en-US" dirty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/>
              <a:t>farmers did not sell the rice at a good price.</a:t>
            </a:r>
          </a:p>
          <a:p>
            <a:pPr>
              <a:buNone/>
            </a:pPr>
            <a:r>
              <a:rPr lang="en-US" dirty="0"/>
              <a:t>			 </a:t>
            </a:r>
          </a:p>
          <a:p>
            <a:pPr lvl="0">
              <a:buNone/>
            </a:pPr>
            <a:r>
              <a:rPr lang="th-TH" dirty="0" smtClean="0"/>
              <a:t>2.ใช้</a:t>
            </a:r>
            <a:r>
              <a:rPr lang="th-TH" dirty="0"/>
              <a:t>โครงสร้างกรรมวาจก เช่น </a:t>
            </a:r>
            <a:endParaRPr lang="en-US" dirty="0"/>
          </a:p>
          <a:p>
            <a:pPr>
              <a:buNone/>
            </a:pPr>
            <a:r>
              <a:rPr lang="th-TH" dirty="0"/>
              <a:t>ข้าวขายไม่ได้ราคา </a:t>
            </a:r>
            <a:endParaRPr lang="en-US" dirty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/>
              <a:t>rice was </a:t>
            </a:r>
            <a:r>
              <a:rPr lang="en-US" dirty="0" smtClean="0"/>
              <a:t>not </a:t>
            </a:r>
            <a:r>
              <a:rPr lang="en-US" dirty="0"/>
              <a:t>sold at a good price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1.1</a:t>
            </a:r>
            <a:r>
              <a:rPr lang="th-TH" b="1" dirty="0"/>
              <a:t> </a:t>
            </a:r>
            <a:r>
              <a:rPr lang="en-US" b="1" dirty="0"/>
              <a:t>Noun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Friends </a:t>
            </a:r>
            <a:r>
              <a:rPr lang="en-US" dirty="0"/>
              <a:t>say that </a:t>
            </a:r>
            <a:r>
              <a:rPr lang="en-US" dirty="0" err="1"/>
              <a:t>Kevins</a:t>
            </a:r>
            <a:r>
              <a:rPr lang="en-US" dirty="0"/>
              <a:t> seems more interested in partying than paternity. </a:t>
            </a:r>
          </a:p>
          <a:p>
            <a:r>
              <a:rPr lang="en-US" b="1" dirty="0" smtClean="0"/>
              <a:t>The </a:t>
            </a:r>
            <a:r>
              <a:rPr lang="en-US" b="1" dirty="0"/>
              <a:t>contest</a:t>
            </a:r>
            <a:r>
              <a:rPr lang="en-US" dirty="0"/>
              <a:t> will be held on May 10.</a:t>
            </a:r>
          </a:p>
          <a:p>
            <a:r>
              <a:rPr lang="en-US" b="1" dirty="0" smtClean="0"/>
              <a:t>The </a:t>
            </a:r>
            <a:r>
              <a:rPr lang="en-US" b="1" dirty="0"/>
              <a:t>police</a:t>
            </a:r>
            <a:r>
              <a:rPr lang="en-US" dirty="0"/>
              <a:t> arrested a suspect of a murder case.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	</a:t>
            </a:r>
            <a:r>
              <a:rPr lang="th-TH" b="1" dirty="0" smtClean="0"/>
              <a:t>3.</a:t>
            </a:r>
            <a:r>
              <a:rPr lang="th-TH" dirty="0" smtClean="0"/>
              <a:t>ใช้ประธานว่าง เช่น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เชียงใหม่อยู่สบาย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It is comfortable to live in </a:t>
            </a:r>
            <a:r>
              <a:rPr lang="en-US" dirty="0" err="1" smtClean="0"/>
              <a:t>Chiangmai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th-TH" dirty="0" smtClean="0"/>
              <a:t>ไม่ใช่ </a:t>
            </a:r>
            <a:r>
              <a:rPr lang="en-US" dirty="0" err="1" smtClean="0"/>
              <a:t>Chiangmai</a:t>
            </a:r>
            <a:r>
              <a:rPr lang="en-US" dirty="0" smtClean="0"/>
              <a:t> lives comfortably.) </a:t>
            </a:r>
          </a:p>
          <a:p>
            <a:pPr>
              <a:buNone/>
            </a:pPr>
            <a:r>
              <a:rPr lang="en-US" dirty="0" smtClean="0"/>
              <a:t>	4.</a:t>
            </a:r>
            <a:r>
              <a:rPr lang="th-TH" dirty="0" smtClean="0"/>
              <a:t>เปลี่ยนประธานเทียมให้เป็นประธานแท้ โดยเปลี่ยนคำกริยาให้เป็นกริยาที่ประธานเป็นผู้กระทำ เช่น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เชียงใหม่อยู่สบาย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Chiangmai</a:t>
            </a:r>
            <a:r>
              <a:rPr lang="en-US" dirty="0" smtClean="0"/>
              <a:t> is comfortable to live in. 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1.2 </a:t>
            </a:r>
            <a:r>
              <a:rPr lang="en-US" b="1" dirty="0"/>
              <a:t>Pronoun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</a:t>
            </a:r>
            <a:r>
              <a:rPr lang="en-US" dirty="0"/>
              <a:t> love him.</a:t>
            </a:r>
          </a:p>
          <a:p>
            <a:r>
              <a:rPr lang="en-US" b="1" dirty="0" smtClean="0"/>
              <a:t>She</a:t>
            </a:r>
            <a:r>
              <a:rPr lang="en-US" dirty="0" smtClean="0"/>
              <a:t> </a:t>
            </a:r>
            <a:r>
              <a:rPr lang="en-US" dirty="0"/>
              <a:t>walked into the emergency ward, where </a:t>
            </a:r>
            <a:r>
              <a:rPr lang="en-US" b="1" dirty="0"/>
              <a:t>she</a:t>
            </a:r>
            <a:r>
              <a:rPr lang="en-US" dirty="0"/>
              <a:t> was treated by doctors. </a:t>
            </a:r>
          </a:p>
          <a:p>
            <a:r>
              <a:rPr lang="en-US" b="1" dirty="0" smtClean="0"/>
              <a:t>What</a:t>
            </a:r>
            <a:r>
              <a:rPr lang="en-US" dirty="0" smtClean="0"/>
              <a:t> </a:t>
            </a:r>
            <a:r>
              <a:rPr lang="en-US" dirty="0"/>
              <a:t>happens in Brazil, stays in Brazil.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1.3 </a:t>
            </a:r>
            <a:r>
              <a:rPr lang="en-US" b="1" dirty="0"/>
              <a:t>Noun phrase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This course for young students</a:t>
            </a:r>
            <a:r>
              <a:rPr lang="en-US" dirty="0"/>
              <a:t> is a success story all over the world. </a:t>
            </a:r>
          </a:p>
          <a:p>
            <a:r>
              <a:rPr lang="en-US" b="1" dirty="0" smtClean="0"/>
              <a:t>A </a:t>
            </a:r>
            <a:r>
              <a:rPr lang="en-US" b="1" dirty="0"/>
              <a:t>free training video full of teaching tips and real classroom</a:t>
            </a:r>
            <a:r>
              <a:rPr lang="en-US" dirty="0"/>
              <a:t> </a:t>
            </a:r>
            <a:r>
              <a:rPr lang="en-US" b="1" dirty="0"/>
              <a:t>footage</a:t>
            </a:r>
            <a:r>
              <a:rPr lang="en-US" dirty="0"/>
              <a:t> </a:t>
            </a:r>
            <a:r>
              <a:rPr lang="en-US" dirty="0" smtClean="0"/>
              <a:t>is</a:t>
            </a:r>
            <a:r>
              <a:rPr lang="th-TH" dirty="0" smtClean="0"/>
              <a:t> </a:t>
            </a:r>
            <a:r>
              <a:rPr lang="en-US" dirty="0" smtClean="0"/>
              <a:t>available  to</a:t>
            </a:r>
            <a:r>
              <a:rPr lang="th-TH" dirty="0" smtClean="0"/>
              <a:t> </a:t>
            </a:r>
            <a:r>
              <a:rPr lang="en-US" dirty="0" smtClean="0"/>
              <a:t>accompany </a:t>
            </a:r>
            <a:r>
              <a:rPr lang="en-US" dirty="0"/>
              <a:t>the book.</a:t>
            </a:r>
          </a:p>
          <a:p>
            <a:r>
              <a:rPr lang="en-US" b="1" dirty="0" smtClean="0"/>
              <a:t>The </a:t>
            </a:r>
            <a:r>
              <a:rPr lang="en-US" b="1" dirty="0"/>
              <a:t>university exam crisis</a:t>
            </a:r>
            <a:r>
              <a:rPr lang="en-US" dirty="0"/>
              <a:t> had led to a sharp increase in the number of </a:t>
            </a:r>
            <a:r>
              <a:rPr lang="en-US" dirty="0" smtClean="0"/>
              <a:t>people seeking </a:t>
            </a:r>
            <a:r>
              <a:rPr lang="en-US" dirty="0"/>
              <a:t>psychiatric help.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1.4 </a:t>
            </a:r>
            <a:r>
              <a:rPr lang="en-US" b="1" dirty="0"/>
              <a:t>Clause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 Johannesburg man who caught an eight-month-old baby thrown from </a:t>
            </a:r>
            <a:r>
              <a:rPr lang="en-US" b="1" dirty="0" smtClean="0"/>
              <a:t>the </a:t>
            </a:r>
            <a:r>
              <a:rPr lang="en-US" b="1" dirty="0"/>
              <a:t>fifth storey of a burning building in the city center</a:t>
            </a:r>
            <a:r>
              <a:rPr lang="en-US" dirty="0"/>
              <a:t> was hailed a </a:t>
            </a:r>
            <a:r>
              <a:rPr lang="en-US" dirty="0" smtClean="0"/>
              <a:t>hero</a:t>
            </a:r>
            <a:r>
              <a:rPr lang="en-US" dirty="0"/>
              <a:t>. 	</a:t>
            </a:r>
          </a:p>
          <a:p>
            <a:r>
              <a:rPr lang="en-US" b="1" dirty="0"/>
              <a:t>Two fishermen who joined in a landmark promise to help preserve the 	endangered giant catfish in the Mekong river and not catch them 	any more</a:t>
            </a:r>
            <a:r>
              <a:rPr lang="en-US" dirty="0"/>
              <a:t> have returned to the hunt.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1.5 </a:t>
            </a:r>
            <a:r>
              <a:rPr lang="en-US" b="1" dirty="0" smtClean="0"/>
              <a:t>Gerund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Catching the giant Catfish</a:t>
            </a:r>
            <a:r>
              <a:rPr lang="en-US" dirty="0"/>
              <a:t> is said to bring about one million baht a year for </a:t>
            </a:r>
            <a:r>
              <a:rPr lang="en-US" dirty="0" smtClean="0"/>
              <a:t>the </a:t>
            </a:r>
            <a:r>
              <a:rPr lang="en-US" dirty="0"/>
              <a:t>fishing community in a district up north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smtClean="0"/>
              <a:t>Discovering </a:t>
            </a:r>
            <a:r>
              <a:rPr lang="en-US" b="1" dirty="0"/>
              <a:t>boundless business opportunities</a:t>
            </a:r>
            <a:r>
              <a:rPr lang="en-US" dirty="0"/>
              <a:t> is one of the most </a:t>
            </a:r>
            <a:r>
              <a:rPr lang="en-US" dirty="0" smtClean="0"/>
              <a:t>important</a:t>
            </a:r>
            <a:r>
              <a:rPr lang="th-TH" dirty="0" smtClean="0"/>
              <a:t> </a:t>
            </a:r>
            <a:r>
              <a:rPr lang="en-US" dirty="0" smtClean="0"/>
              <a:t>reasons why</a:t>
            </a:r>
            <a:r>
              <a:rPr lang="th-TH" dirty="0" smtClean="0"/>
              <a:t> </a:t>
            </a:r>
            <a:r>
              <a:rPr lang="en-US" dirty="0" smtClean="0"/>
              <a:t>young </a:t>
            </a:r>
            <a:r>
              <a:rPr lang="en-US" dirty="0"/>
              <a:t>people come to Hong Kong.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1.6 </a:t>
            </a:r>
            <a:r>
              <a:rPr lang="en-US" b="1" dirty="0"/>
              <a:t>To infinitive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To find a good husband for your daughter</a:t>
            </a:r>
            <a:r>
              <a:rPr lang="en-US" dirty="0"/>
              <a:t> is not an easy job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smtClean="0"/>
              <a:t>To </a:t>
            </a:r>
            <a:r>
              <a:rPr lang="en-US" b="1" dirty="0"/>
              <a:t>suggest any distinctions – that the use of some drugs should be legal </a:t>
            </a:r>
            <a:r>
              <a:rPr lang="en-US" b="1" dirty="0" smtClean="0"/>
              <a:t>while </a:t>
            </a:r>
            <a:r>
              <a:rPr lang="en-US" b="1" dirty="0"/>
              <a:t>others require counseling and still </a:t>
            </a:r>
            <a:r>
              <a:rPr lang="en-US" b="1" dirty="0" smtClean="0"/>
              <a:t>other imprisonment </a:t>
            </a:r>
            <a:r>
              <a:rPr lang="en-US" b="1" dirty="0"/>
              <a:t>– </a:t>
            </a:r>
            <a:r>
              <a:rPr lang="en-US" dirty="0" smtClean="0"/>
              <a:t>isn’t </a:t>
            </a:r>
            <a:r>
              <a:rPr lang="en-US" dirty="0"/>
              <a:t>acceptable in the conservative community.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1.7 </a:t>
            </a:r>
            <a:r>
              <a:rPr lang="en-US" b="1" dirty="0"/>
              <a:t>Empty subject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cold. </a:t>
            </a:r>
            <a:r>
              <a:rPr lang="th-TH" dirty="0"/>
              <a:t>มันเป็นอากาศ</a:t>
            </a:r>
            <a:r>
              <a:rPr lang="th-TH" dirty="0" smtClean="0"/>
              <a:t>หนาว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is a good car. </a:t>
            </a:r>
            <a:r>
              <a:rPr lang="th-TH" dirty="0"/>
              <a:t>  มันเป็นรถที่</a:t>
            </a:r>
            <a:r>
              <a:rPr lang="th-TH" dirty="0" smtClean="0"/>
              <a:t>ดี</a:t>
            </a:r>
            <a:endParaRPr lang="en-US" dirty="0" smtClean="0"/>
          </a:p>
          <a:p>
            <a:r>
              <a:rPr lang="th-TH" dirty="0"/>
              <a:t>สงสัยจะแหกตา</a:t>
            </a:r>
            <a:endParaRPr lang="en-US" dirty="0"/>
          </a:p>
          <a:p>
            <a:pPr>
              <a:buNone/>
            </a:pPr>
            <a:r>
              <a:rPr lang="en-US" dirty="0" smtClean="0"/>
              <a:t>It </a:t>
            </a:r>
            <a:r>
              <a:rPr lang="en-US" dirty="0"/>
              <a:t>was doubted/ doubtful that it/ this </a:t>
            </a:r>
            <a:r>
              <a:rPr lang="en-US" dirty="0" smtClean="0"/>
              <a:t>was deceitful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 smtClean="0"/>
              <a:t>It/This </a:t>
            </a:r>
            <a:r>
              <a:rPr lang="en-US" b="1" dirty="0"/>
              <a:t>might</a:t>
            </a:r>
            <a:r>
              <a:rPr lang="en-US" dirty="0"/>
              <a:t>/ </a:t>
            </a:r>
            <a:r>
              <a:rPr lang="en-US" b="1" dirty="0"/>
              <a:t>could</a:t>
            </a:r>
            <a:r>
              <a:rPr lang="en-US" dirty="0"/>
              <a:t> be </a:t>
            </a:r>
            <a:r>
              <a:rPr lang="en-US" dirty="0" smtClean="0"/>
              <a:t>deceitful.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Multiply 3"/>
          <p:cNvSpPr/>
          <p:nvPr/>
        </p:nvSpPr>
        <p:spPr>
          <a:xfrm>
            <a:off x="4716016" y="1844824"/>
            <a:ext cx="648072" cy="4320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5148064" y="2204864"/>
            <a:ext cx="720080" cy="50405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6228184" y="3861048"/>
            <a:ext cx="576064" cy="6480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52536" y="8367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Wearing four-inch heels with her sexy black maternity dress while </a:t>
            </a:r>
            <a:r>
              <a:rPr lang="en-US" dirty="0" smtClean="0"/>
              <a:t>speaking </a:t>
            </a:r>
            <a:r>
              <a:rPr lang="en-US" dirty="0"/>
              <a:t>at the forum, the believed-to-be </a:t>
            </a:r>
            <a:r>
              <a:rPr lang="en-US" dirty="0" smtClean="0"/>
              <a:t>five-to-six-months-pregnant </a:t>
            </a:r>
            <a:r>
              <a:rPr lang="en-US" dirty="0"/>
              <a:t>Angelina, 30, </a:t>
            </a:r>
            <a:r>
              <a:rPr lang="en-US" dirty="0" smtClean="0"/>
              <a:t>wowed the </a:t>
            </a:r>
            <a:r>
              <a:rPr lang="en-US" dirty="0"/>
              <a:t>audience with her glamour as well as her </a:t>
            </a:r>
            <a:r>
              <a:rPr lang="en-US" dirty="0" smtClean="0"/>
              <a:t>grasps </a:t>
            </a:r>
            <a:r>
              <a:rPr lang="en-US" dirty="0"/>
              <a:t>of weighty issues like hunger and child </a:t>
            </a:r>
            <a:r>
              <a:rPr lang="en-US" dirty="0" smtClean="0"/>
              <a:t>welfare.</a:t>
            </a:r>
          </a:p>
          <a:p>
            <a:pPr>
              <a:buNone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</TotalTime>
  <Words>533</Words>
  <Application>Microsoft Office PowerPoint</Application>
  <PresentationFormat>On-screen Show (4:3)</PresentationFormat>
  <Paragraphs>93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Subject of a Sentence</vt:lpstr>
      <vt:lpstr>1.1 Noun </vt:lpstr>
      <vt:lpstr>1.2 Pronoun </vt:lpstr>
      <vt:lpstr>1.3 Noun phrase </vt:lpstr>
      <vt:lpstr>1.4 Clause </vt:lpstr>
      <vt:lpstr>1.5 Gerund</vt:lpstr>
      <vt:lpstr>1.6 To infinitive </vt:lpstr>
      <vt:lpstr>1.7 Empty subject </vt:lpstr>
      <vt:lpstr>Slide 9</vt:lpstr>
      <vt:lpstr>Slide 10</vt:lpstr>
      <vt:lpstr>รูปของประธานในประโยคภาษาไทย </vt:lpstr>
      <vt:lpstr>การหาประธานในประโยคภาษาไทยที่ถูกละไว้ โดยการอนุมานเอาจากบริบทหรือจากความรู้ทั่วไปของผู้แปล  </vt:lpstr>
      <vt:lpstr>Slide 13</vt:lpstr>
      <vt:lpstr>Slide 14</vt:lpstr>
      <vt:lpstr>Slide 15</vt:lpstr>
      <vt:lpstr>ประธานแท้กับประธานเทียมในประโยคภาษาไทย </vt:lpstr>
      <vt:lpstr>Slide 17</vt:lpstr>
      <vt:lpstr>Slide 18</vt:lpstr>
      <vt:lpstr>วิธีการแปล</vt:lpstr>
      <vt:lpstr>Slide 20</vt:lpstr>
    </vt:vector>
  </TitlesOfParts>
  <Company>Viettel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of a Sentence</dc:title>
  <dc:creator>Se7ven</dc:creator>
  <cp:lastModifiedBy>Se7ven</cp:lastModifiedBy>
  <cp:revision>8</cp:revision>
  <dcterms:created xsi:type="dcterms:W3CDTF">2012-10-26T06:25:48Z</dcterms:created>
  <dcterms:modified xsi:type="dcterms:W3CDTF">2012-10-26T07:20:07Z</dcterms:modified>
</cp:coreProperties>
</file>